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3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74996-7A4F-3AA8-4795-A6CB9ADC26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A5DFDD-31E9-120C-DE71-95DEAD621F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13A48-E0DC-B907-8974-D52A6B56C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4FE19-F96B-056E-56CB-F111B2851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3D7C0-6D05-00B4-0168-757548FF1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7039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89F1A-DEB1-EA20-D345-B75220590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DA75F2-2939-BF0B-EDCE-11DD794CFF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95AB5-E3FF-DB21-C4E1-DEFA8C276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BAA9F-7803-81C3-F42A-E17FF05F6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C5C94-8AD5-14AB-9D7C-C9504A27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7468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515C1E-4D19-8A55-E7AF-A545B175A8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917971-7B41-F377-DD25-5BC1D17F39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10A85-23E2-5260-42B9-85ADD93A1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6A9C1-0C9D-84E3-E93D-DED2CE880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80C40-1E20-0E19-25C4-1324B26A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4847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1E1F6-439D-1443-C0AF-615AF532D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EC1E5-B1A0-76FC-87A4-5FC753D21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7150F-2F82-0BCA-DCF6-4A3317255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464CE0-A63A-8864-FC60-BF746C195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883BC-526D-C695-F1B1-D1AD926A2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5546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D8B8B-DD9F-292B-F41D-EF25E10D2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6340C-D193-0F0B-4FE2-9481AC4B1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020B6-D60B-85A5-BC75-5FD173313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A5E7F-28FA-5C5D-E8A4-66BDC4ADB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C23EA-E444-7F63-58F4-28CA139F4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3498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8DD15-7902-6828-78E2-04FC893CC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B9A1A-4173-F51E-ECE4-4C7393CB04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06997-CC5E-1DB2-A943-C28DB1C5A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E198B-1078-D009-F3AA-57EEC12E5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8A1F4C-84D1-1E8B-D16E-20E656CF2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2BF4A0-5D53-E2F7-086A-B1B35D3C0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0744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F5611-937A-D2B2-98F4-630C09E76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A7F2F1-C5FE-97BC-A3D5-06C2867D48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114A37-81D3-27DD-0BEE-BBE77D2E54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5FEFA1-0B95-564E-1132-924EC66C1C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B189A9-E8E1-9C0C-5F3A-7A1DF252CC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D5ABD7-5ADA-6CB1-00C0-A0EA5998C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E4249-23EB-4AAB-89AE-979CFD62E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2FA3D7-11F9-FAAB-C373-0BB8257ED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434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87654-F8EC-DB65-0C1A-33358FB66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F23CB9-D9E2-989D-64BF-E0B8B0606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4B2A0A-721D-711E-145E-6379CC9CA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0FBB30-5E8F-E342-C784-8880B2D5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2244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276B7C-85F9-DC6D-6EB4-BEECD7031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89F6DF-D858-6137-BDDE-3977B0447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9FD3C-3AAF-8D86-D3F2-27F82FA0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4901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85C5E-0E85-7CD5-C346-CFE095E70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74692-D769-23ED-484B-A856A4347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C3D924-F4E7-8AFB-212A-D846081416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A3694-D50E-AB63-3572-A7C4E2A7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E53F75-3559-3926-6816-3FFB71C31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D7798-9C0F-984D-22B7-2A0AC1E9B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1819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59FD-5133-58E1-E935-BA37F5F86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754CE-D69A-B3A0-8C0F-97D037F443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7C2A79-F9BE-7F64-F41F-5EA3308A54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82C81-0909-F14E-DD65-A7286BADC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5E32BC-8E94-EEE4-B190-3BA1CED27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ED7009-5137-A403-C74C-DC33E5AC4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3480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7A3FA7-880A-2CFA-34D0-1FDB97A9E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23A59-3012-4369-D205-90070A5693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17E64-5B09-173F-0A86-BEF433AEE6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2937B-7DC0-41ED-ACBD-F11DD03B3C80}" type="datetimeFigureOut">
              <a:rPr lang="en-IN" smtClean="0"/>
              <a:t>20-08-2024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3C07A-92C2-E85F-4A6A-8B3AA65AD8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21270-6151-4659-5937-5E67E92C1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24B22-4374-4D06-A576-741D84450E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7414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  <a:alpha val="3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>
            <a:extLst>
              <a:ext uri="{FF2B5EF4-FFF2-40B4-BE49-F238E27FC236}">
                <a16:creationId xmlns:a16="http://schemas.microsoft.com/office/drawing/2014/main" id="{309C8C06-F954-091B-8D79-2EE0024A7D23}"/>
              </a:ext>
            </a:extLst>
          </p:cNvPr>
          <p:cNvGrpSpPr/>
          <p:nvPr/>
        </p:nvGrpSpPr>
        <p:grpSpPr>
          <a:xfrm>
            <a:off x="5580212" y="-137158"/>
            <a:ext cx="8285815" cy="8900153"/>
            <a:chOff x="5580212" y="-137158"/>
            <a:chExt cx="8285815" cy="8900153"/>
          </a:xfrm>
          <a:blipFill>
            <a:blip r:embed="rId2"/>
            <a:stretch>
              <a:fillRect/>
            </a:stretch>
          </a:blipFill>
        </p:grpSpPr>
        <p:sp>
          <p:nvSpPr>
            <p:cNvPr id="33" name="Hexagon 32">
              <a:extLst>
                <a:ext uri="{FF2B5EF4-FFF2-40B4-BE49-F238E27FC236}">
                  <a16:creationId xmlns:a16="http://schemas.microsoft.com/office/drawing/2014/main" id="{C97801B2-0187-CB7C-9435-A46747FC90B3}"/>
                </a:ext>
              </a:extLst>
            </p:cNvPr>
            <p:cNvSpPr/>
            <p:nvPr/>
          </p:nvSpPr>
          <p:spPr>
            <a:xfrm rot="1706293">
              <a:off x="6248398" y="1615444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Hexagon 35">
              <a:extLst>
                <a:ext uri="{FF2B5EF4-FFF2-40B4-BE49-F238E27FC236}">
                  <a16:creationId xmlns:a16="http://schemas.microsoft.com/office/drawing/2014/main" id="{2E221505-6EB4-E5F7-8A24-90E306670D34}"/>
                </a:ext>
              </a:extLst>
            </p:cNvPr>
            <p:cNvSpPr/>
            <p:nvPr/>
          </p:nvSpPr>
          <p:spPr>
            <a:xfrm rot="1706293">
              <a:off x="8351521" y="1615442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7" name="Hexagon 36">
              <a:extLst>
                <a:ext uri="{FF2B5EF4-FFF2-40B4-BE49-F238E27FC236}">
                  <a16:creationId xmlns:a16="http://schemas.microsoft.com/office/drawing/2014/main" id="{07B66284-A172-ED43-211F-62591121C407}"/>
                </a:ext>
              </a:extLst>
            </p:cNvPr>
            <p:cNvSpPr/>
            <p:nvPr/>
          </p:nvSpPr>
          <p:spPr>
            <a:xfrm rot="1706293">
              <a:off x="10454642" y="1615442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Hexagon 49">
              <a:extLst>
                <a:ext uri="{FF2B5EF4-FFF2-40B4-BE49-F238E27FC236}">
                  <a16:creationId xmlns:a16="http://schemas.microsoft.com/office/drawing/2014/main" id="{EA22E6CE-9EC6-FD6B-1FB6-9B50B37365E7}"/>
                </a:ext>
              </a:extLst>
            </p:cNvPr>
            <p:cNvSpPr/>
            <p:nvPr/>
          </p:nvSpPr>
          <p:spPr>
            <a:xfrm rot="1706293">
              <a:off x="7193278" y="-137156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AE1E7EF5-45DE-E7B8-ED34-69F7E7437950}"/>
                </a:ext>
              </a:extLst>
            </p:cNvPr>
            <p:cNvSpPr/>
            <p:nvPr/>
          </p:nvSpPr>
          <p:spPr>
            <a:xfrm rot="1706293">
              <a:off x="9296401" y="-137158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2" name="Hexagon 51">
              <a:extLst>
                <a:ext uri="{FF2B5EF4-FFF2-40B4-BE49-F238E27FC236}">
                  <a16:creationId xmlns:a16="http://schemas.microsoft.com/office/drawing/2014/main" id="{DC6C725D-C97B-B26B-46BC-0182AC192546}"/>
                </a:ext>
              </a:extLst>
            </p:cNvPr>
            <p:cNvSpPr/>
            <p:nvPr/>
          </p:nvSpPr>
          <p:spPr>
            <a:xfrm rot="1706293">
              <a:off x="11399522" y="-137158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3" name="Hexagon 52">
              <a:extLst>
                <a:ext uri="{FF2B5EF4-FFF2-40B4-BE49-F238E27FC236}">
                  <a16:creationId xmlns:a16="http://schemas.microsoft.com/office/drawing/2014/main" id="{FA445846-2F03-AF7C-1102-5138A84B1B93}"/>
                </a:ext>
              </a:extLst>
            </p:cNvPr>
            <p:cNvSpPr/>
            <p:nvPr/>
          </p:nvSpPr>
          <p:spPr>
            <a:xfrm rot="1706293">
              <a:off x="7419503" y="3368042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4" name="Hexagon 53">
              <a:extLst>
                <a:ext uri="{FF2B5EF4-FFF2-40B4-BE49-F238E27FC236}">
                  <a16:creationId xmlns:a16="http://schemas.microsoft.com/office/drawing/2014/main" id="{592B84A5-7F0F-FAFC-F8D5-5CAEAE01CEE9}"/>
                </a:ext>
              </a:extLst>
            </p:cNvPr>
            <p:cNvSpPr/>
            <p:nvPr/>
          </p:nvSpPr>
          <p:spPr>
            <a:xfrm rot="1706293">
              <a:off x="9522626" y="3368040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5" name="Hexagon 54">
              <a:extLst>
                <a:ext uri="{FF2B5EF4-FFF2-40B4-BE49-F238E27FC236}">
                  <a16:creationId xmlns:a16="http://schemas.microsoft.com/office/drawing/2014/main" id="{669C3C42-E84B-642E-AC5F-9997D08F4873}"/>
                </a:ext>
              </a:extLst>
            </p:cNvPr>
            <p:cNvSpPr/>
            <p:nvPr/>
          </p:nvSpPr>
          <p:spPr>
            <a:xfrm rot="1706293">
              <a:off x="11625747" y="3368040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9" name="Hexagon 58">
              <a:extLst>
                <a:ext uri="{FF2B5EF4-FFF2-40B4-BE49-F238E27FC236}">
                  <a16:creationId xmlns:a16="http://schemas.microsoft.com/office/drawing/2014/main" id="{6928E123-8548-AE2A-AFE8-77783BBEFDAC}"/>
                </a:ext>
              </a:extLst>
            </p:cNvPr>
            <p:cNvSpPr/>
            <p:nvPr/>
          </p:nvSpPr>
          <p:spPr>
            <a:xfrm rot="1706293">
              <a:off x="6525092" y="5120640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0" name="Hexagon 59">
              <a:extLst>
                <a:ext uri="{FF2B5EF4-FFF2-40B4-BE49-F238E27FC236}">
                  <a16:creationId xmlns:a16="http://schemas.microsoft.com/office/drawing/2014/main" id="{80B372ED-5910-9AB9-91FC-B032367CA564}"/>
                </a:ext>
              </a:extLst>
            </p:cNvPr>
            <p:cNvSpPr/>
            <p:nvPr/>
          </p:nvSpPr>
          <p:spPr>
            <a:xfrm rot="1706293">
              <a:off x="8628215" y="5120638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1" name="Hexagon 60">
              <a:extLst>
                <a:ext uri="{FF2B5EF4-FFF2-40B4-BE49-F238E27FC236}">
                  <a16:creationId xmlns:a16="http://schemas.microsoft.com/office/drawing/2014/main" id="{4D9C5A9C-D01D-6222-75A4-19FA909EA974}"/>
                </a:ext>
              </a:extLst>
            </p:cNvPr>
            <p:cNvSpPr/>
            <p:nvPr/>
          </p:nvSpPr>
          <p:spPr>
            <a:xfrm rot="1706293">
              <a:off x="10731336" y="5120638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2" name="Hexagon 61">
              <a:extLst>
                <a:ext uri="{FF2B5EF4-FFF2-40B4-BE49-F238E27FC236}">
                  <a16:creationId xmlns:a16="http://schemas.microsoft.com/office/drawing/2014/main" id="{37DF5A81-F7CA-A7AC-6EA7-4FE40F1E62C9}"/>
                </a:ext>
              </a:extLst>
            </p:cNvPr>
            <p:cNvSpPr/>
            <p:nvPr/>
          </p:nvSpPr>
          <p:spPr>
            <a:xfrm rot="1706293">
              <a:off x="5580212" y="6873235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3" name="Hexagon 62">
              <a:extLst>
                <a:ext uri="{FF2B5EF4-FFF2-40B4-BE49-F238E27FC236}">
                  <a16:creationId xmlns:a16="http://schemas.microsoft.com/office/drawing/2014/main" id="{92F090EB-AAF3-018B-3155-3277C7B53B57}"/>
                </a:ext>
              </a:extLst>
            </p:cNvPr>
            <p:cNvSpPr/>
            <p:nvPr/>
          </p:nvSpPr>
          <p:spPr>
            <a:xfrm rot="1706293">
              <a:off x="7683335" y="6873233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4" name="Hexagon 63">
              <a:extLst>
                <a:ext uri="{FF2B5EF4-FFF2-40B4-BE49-F238E27FC236}">
                  <a16:creationId xmlns:a16="http://schemas.microsoft.com/office/drawing/2014/main" id="{2A0CFDBB-A208-A0B5-A50C-9DCA0588C8D9}"/>
                </a:ext>
              </a:extLst>
            </p:cNvPr>
            <p:cNvSpPr/>
            <p:nvPr/>
          </p:nvSpPr>
          <p:spPr>
            <a:xfrm rot="1706293">
              <a:off x="9786456" y="6873233"/>
              <a:ext cx="2240280" cy="1889760"/>
            </a:xfrm>
            <a:prstGeom prst="hexagon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DA3A374A-D7E3-958A-C841-2608BB9A56F8}"/>
              </a:ext>
            </a:extLst>
          </p:cNvPr>
          <p:cNvSpPr txBox="1"/>
          <p:nvPr/>
        </p:nvSpPr>
        <p:spPr>
          <a:xfrm>
            <a:off x="518649" y="602348"/>
            <a:ext cx="42567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800" b="1" i="1" dirty="0">
                <a:solidFill>
                  <a:srgbClr val="FF0000"/>
                </a:solidFill>
                <a:latin typeface="Bahnschrift SemiBold SemiConden" panose="020B0502040204020203" pitchFamily="34" charset="0"/>
              </a:rPr>
              <a:t>Superstore Sales Report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1116322-024A-8A5D-1264-6E9CE41B0BE3}"/>
              </a:ext>
            </a:extLst>
          </p:cNvPr>
          <p:cNvSpPr txBox="1"/>
          <p:nvPr/>
        </p:nvSpPr>
        <p:spPr>
          <a:xfrm>
            <a:off x="792480" y="5318760"/>
            <a:ext cx="5417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 - Amit Ghosh   </a:t>
            </a:r>
          </a:p>
          <a:p>
            <a:r>
              <a:rPr lang="en-US" dirty="0"/>
              <a:t>Date -    21/05/2024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5324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EB47B-4F8E-5D3C-C26C-871EB93697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627" y="244157"/>
            <a:ext cx="2664541" cy="630914"/>
          </a:xfrm>
        </p:spPr>
        <p:txBody>
          <a:bodyPr>
            <a:noAutofit/>
          </a:bodyPr>
          <a:lstStyle/>
          <a:p>
            <a:pPr algn="l"/>
            <a:r>
              <a:rPr lang="en-US" sz="4000" b="1" u="sng" dirty="0">
                <a:solidFill>
                  <a:schemeClr val="accent1">
                    <a:lumMod val="50000"/>
                  </a:schemeClr>
                </a:solidFill>
              </a:rPr>
              <a:t>Conclusion:-</a:t>
            </a:r>
            <a:endParaRPr lang="en-IN" sz="4000" b="1" u="sng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2742B-7BA3-79EB-4685-E54F4877F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3627" y="1687544"/>
            <a:ext cx="5643716" cy="3149927"/>
          </a:xfrm>
        </p:spPr>
        <p:txBody>
          <a:bodyPr/>
          <a:lstStyle/>
          <a:p>
            <a:pPr marL="457200" indent="-457200" algn="l">
              <a:buFont typeface="+mj-lt"/>
              <a:buAutoNum type="arabicPeriod"/>
            </a:pPr>
            <a:r>
              <a:rPr lang="en-US" sz="2000" b="1" i="1" dirty="0">
                <a:effectLst/>
                <a:latin typeface="system-ui"/>
              </a:rPr>
              <a:t>Name of the top customer = </a:t>
            </a:r>
            <a:r>
              <a:rPr lang="en-US" sz="2000" b="1" i="1" dirty="0">
                <a:solidFill>
                  <a:srgbClr val="00B050"/>
                </a:solidFill>
                <a:effectLst/>
                <a:latin typeface="system-ui"/>
              </a:rPr>
              <a:t>Sean Miller (who spend max),(Customer Id = SM-20320)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1" dirty="0">
                <a:effectLst/>
                <a:latin typeface="system-ui"/>
              </a:rPr>
              <a:t>Most sales generating State = </a:t>
            </a:r>
            <a:r>
              <a:rPr lang="en-US" sz="2000" b="1" i="1" dirty="0">
                <a:solidFill>
                  <a:srgbClr val="00B050"/>
                </a:solidFill>
                <a:effectLst/>
                <a:latin typeface="system-ui"/>
              </a:rPr>
              <a:t>Florida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1" dirty="0">
                <a:effectLst/>
                <a:latin typeface="system-ui"/>
              </a:rPr>
              <a:t>Most sales generating City = </a:t>
            </a:r>
            <a:r>
              <a:rPr lang="en-US" sz="2000" b="1" i="1" dirty="0">
                <a:solidFill>
                  <a:srgbClr val="00B050"/>
                </a:solidFill>
                <a:effectLst/>
                <a:latin typeface="system-ui"/>
              </a:rPr>
              <a:t>Jacksonville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1" dirty="0">
                <a:effectLst/>
                <a:latin typeface="system-ui"/>
              </a:rPr>
              <a:t>Most sales generating Year = </a:t>
            </a:r>
            <a:r>
              <a:rPr lang="en-US" sz="2000" b="1" i="1" dirty="0">
                <a:solidFill>
                  <a:srgbClr val="00B050"/>
                </a:solidFill>
                <a:effectLst/>
                <a:latin typeface="system-ui"/>
              </a:rPr>
              <a:t>2018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1" dirty="0">
                <a:effectLst/>
                <a:latin typeface="system-ui"/>
              </a:rPr>
              <a:t>Most sales generating Category = </a:t>
            </a:r>
            <a:r>
              <a:rPr lang="en-US" sz="2000" b="1" i="1" dirty="0">
                <a:solidFill>
                  <a:srgbClr val="00B050"/>
                </a:solidFill>
                <a:effectLst/>
                <a:latin typeface="system-ui"/>
              </a:rPr>
              <a:t>Technology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1" dirty="0">
                <a:effectLst/>
                <a:latin typeface="system-ui"/>
              </a:rPr>
              <a:t>Most sales generating Sub Category = </a:t>
            </a:r>
            <a:r>
              <a:rPr lang="en-US" sz="2000" b="1" i="1" dirty="0">
                <a:solidFill>
                  <a:srgbClr val="00B050"/>
                </a:solidFill>
                <a:effectLst/>
                <a:latin typeface="system-ui"/>
              </a:rPr>
              <a:t>Phone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1" dirty="0">
                <a:effectLst/>
                <a:latin typeface="system-ui"/>
              </a:rPr>
              <a:t>Most sales generating Region = </a:t>
            </a:r>
            <a:r>
              <a:rPr lang="en-US" sz="2000" b="1" i="1" dirty="0">
                <a:solidFill>
                  <a:srgbClr val="00B050"/>
                </a:solidFill>
                <a:effectLst/>
                <a:latin typeface="system-ui"/>
              </a:rPr>
              <a:t>West</a:t>
            </a:r>
          </a:p>
          <a:p>
            <a:pPr marL="457200" indent="-457200">
              <a:buFont typeface="+mj-lt"/>
              <a:buAutoNum type="arabicPeriod"/>
            </a:pPr>
            <a:endParaRPr lang="en-IN" dirty="0">
              <a:solidFill>
                <a:schemeClr val="accent2">
                  <a:lumMod val="50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EFD1E0-0A5F-DD1C-7EBE-0EECCD1BA781}"/>
              </a:ext>
            </a:extLst>
          </p:cNvPr>
          <p:cNvSpPr txBox="1"/>
          <p:nvPr/>
        </p:nvSpPr>
        <p:spPr>
          <a:xfrm>
            <a:off x="6312310" y="1687544"/>
            <a:ext cx="469981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i="1" dirty="0">
                <a:solidFill>
                  <a:srgbClr val="202214"/>
                </a:solidFill>
                <a:effectLst/>
                <a:latin typeface="Inter"/>
              </a:rPr>
              <a:t>Efficiency of Ship Modes :</a:t>
            </a:r>
          </a:p>
          <a:p>
            <a:pPr algn="l"/>
            <a:endParaRPr lang="en-US" sz="2000" b="1" i="1" dirty="0">
              <a:solidFill>
                <a:srgbClr val="202214"/>
              </a:solidFill>
              <a:effectLst/>
              <a:latin typeface="Inter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1" dirty="0">
                <a:solidFill>
                  <a:srgbClr val="202214"/>
                </a:solidFill>
                <a:effectLst/>
                <a:latin typeface="Inter"/>
              </a:rPr>
              <a:t>Same day          (max) = 1          (Min)= 0</a:t>
            </a:r>
          </a:p>
          <a:p>
            <a:pPr marL="457200" indent="-457200" algn="l">
              <a:buFont typeface="+mj-lt"/>
              <a:buAutoNum type="arabicPeriod"/>
            </a:pPr>
            <a:endParaRPr lang="en-US" sz="2000" b="1" i="1" dirty="0">
              <a:solidFill>
                <a:srgbClr val="202214"/>
              </a:solidFill>
              <a:effectLst/>
              <a:latin typeface="Inter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1" dirty="0">
                <a:solidFill>
                  <a:srgbClr val="202214"/>
                </a:solidFill>
                <a:effectLst/>
                <a:latin typeface="Inter"/>
              </a:rPr>
              <a:t>First class          (max) = 4          (Min)= 1</a:t>
            </a:r>
          </a:p>
          <a:p>
            <a:pPr marL="457200" indent="-457200" algn="l">
              <a:buFont typeface="+mj-lt"/>
              <a:buAutoNum type="arabicPeriod"/>
            </a:pPr>
            <a:endParaRPr lang="en-US" sz="2000" b="1" i="1" dirty="0">
              <a:solidFill>
                <a:srgbClr val="202214"/>
              </a:solidFill>
              <a:effectLst/>
              <a:latin typeface="Inter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b="1" i="1" dirty="0">
                <a:solidFill>
                  <a:srgbClr val="202214"/>
                </a:solidFill>
                <a:effectLst/>
                <a:latin typeface="Inter"/>
              </a:rPr>
              <a:t>Second class    (max) = 5          (Min)= 1</a:t>
            </a:r>
          </a:p>
          <a:p>
            <a:pPr marL="457200" indent="-457200" algn="l">
              <a:buFont typeface="+mj-lt"/>
              <a:buAutoNum type="arabicPeriod"/>
            </a:pPr>
            <a:endParaRPr lang="en-US" sz="2000" b="1" i="1" dirty="0">
              <a:solidFill>
                <a:srgbClr val="202214"/>
              </a:solidFill>
              <a:effectLst/>
              <a:latin typeface="Inter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1" dirty="0">
                <a:solidFill>
                  <a:srgbClr val="202214"/>
                </a:solidFill>
                <a:effectLst/>
                <a:latin typeface="Inter"/>
              </a:rPr>
              <a:t>Standard class (max) = 7          (Min)= 3</a:t>
            </a:r>
          </a:p>
        </p:txBody>
      </p:sp>
    </p:spTree>
    <p:extLst>
      <p:ext uri="{BB962C8B-B14F-4D97-AF65-F5344CB8AC3E}">
        <p14:creationId xmlns:p14="http://schemas.microsoft.com/office/powerpoint/2010/main" val="566491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5DD84-E812-4779-4D23-544585FDB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721677"/>
          </a:xfrm>
        </p:spPr>
        <p:txBody>
          <a:bodyPr>
            <a:normAutofit fontScale="90000"/>
          </a:bodyPr>
          <a:lstStyle/>
          <a:p>
            <a:r>
              <a:rPr lang="en-US" b="1" u="sng" dirty="0">
                <a:latin typeface="Arial Black" panose="020B0A04020102020204" pitchFamily="34" charset="0"/>
              </a:rPr>
              <a:t>Analyzing sales data for insights</a:t>
            </a:r>
            <a:endParaRPr lang="en-IN" b="1" u="sng" dirty="0"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021111-1080-0BFF-7BF7-2D27FEA541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4520" y="3726426"/>
            <a:ext cx="8793480" cy="1897626"/>
          </a:xfrm>
        </p:spPr>
        <p:txBody>
          <a:bodyPr>
            <a:noAutofit/>
          </a:bodyPr>
          <a:lstStyle/>
          <a:p>
            <a:r>
              <a:rPr lang="en-US" sz="2800" dirty="0"/>
              <a:t>A retail chain, Superstore, provides a wide range of essential items in every category. This report examines their sales data to uncover valuable insights that could enhance profitability and foster expansion.</a:t>
            </a:r>
          </a:p>
        </p:txBody>
      </p:sp>
    </p:spTree>
    <p:extLst>
      <p:ext uri="{BB962C8B-B14F-4D97-AF65-F5344CB8AC3E}">
        <p14:creationId xmlns:p14="http://schemas.microsoft.com/office/powerpoint/2010/main" val="2996741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A3804-8B93-B83E-74A1-83046F705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394900"/>
            <a:ext cx="3540760" cy="1325563"/>
          </a:xfrm>
        </p:spPr>
        <p:txBody>
          <a:bodyPr/>
          <a:lstStyle/>
          <a:p>
            <a:r>
              <a:rPr lang="en-IN" dirty="0"/>
              <a:t>Top Customers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E14AA-121C-02B8-5E9E-D7FF2E04A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35120"/>
            <a:ext cx="10515600" cy="2041842"/>
          </a:xfrm>
        </p:spPr>
        <p:txBody>
          <a:bodyPr/>
          <a:lstStyle/>
          <a:p>
            <a:r>
              <a:rPr lang="en-IN" dirty="0"/>
              <a:t>Who Drives Our Sales?</a:t>
            </a:r>
          </a:p>
          <a:p>
            <a:r>
              <a:rPr lang="en-IN" dirty="0"/>
              <a:t>Rank 1 = Sean Miller                          customer id = ‘SM-20320’</a:t>
            </a:r>
          </a:p>
          <a:p>
            <a:r>
              <a:rPr lang="en-IN" dirty="0"/>
              <a:t>Rank 2 = Tamara Chand                     customer id = ‘TC-20980’</a:t>
            </a:r>
          </a:p>
          <a:p>
            <a:r>
              <a:rPr lang="en-IN" dirty="0"/>
              <a:t>Rank 3 = Raymond Buch                   customer id = ‘RB-19360’</a:t>
            </a:r>
          </a:p>
          <a:p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AEA239C-22A5-9E93-9367-8D512717B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6A8A4A1-6E0B-1852-4162-56BF73741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949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569A5A-CDAB-657A-89AD-273207B0A925}"/>
              </a:ext>
            </a:extLst>
          </p:cNvPr>
          <p:cNvSpPr/>
          <p:nvPr/>
        </p:nvSpPr>
        <p:spPr>
          <a:xfrm>
            <a:off x="4856480" y="440303"/>
            <a:ext cx="7112000" cy="34544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glow rad="127000">
              <a:schemeClr val="accent1">
                <a:alpha val="6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2914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A3804-8B93-B83E-74A1-83046F705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945" y="365125"/>
            <a:ext cx="2854895" cy="1325563"/>
          </a:xfrm>
        </p:spPr>
        <p:txBody>
          <a:bodyPr/>
          <a:lstStyle/>
          <a:p>
            <a:r>
              <a:rPr lang="en-IN" dirty="0"/>
              <a:t>Top Cities &amp;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E14AA-121C-02B8-5E9E-D7FF2E04A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840" y="2804160"/>
            <a:ext cx="4160520" cy="3820160"/>
          </a:xfrm>
        </p:spPr>
        <p:txBody>
          <a:bodyPr>
            <a:normAutofit/>
          </a:bodyPr>
          <a:lstStyle/>
          <a:p>
            <a:r>
              <a:rPr lang="en-US" dirty="0"/>
              <a:t>Where the Money Flows: Top Sales by City &amp; Region</a:t>
            </a:r>
            <a:r>
              <a:rPr lang="en-IN" dirty="0"/>
              <a:t>?</a:t>
            </a:r>
            <a:endParaRPr lang="en-US" b="1" i="0" dirty="0">
              <a:effectLst/>
              <a:highlight>
                <a:srgbClr val="FFFFFF"/>
              </a:highlight>
              <a:latin typeface="system-ui"/>
            </a:endParaRPr>
          </a:p>
          <a:p>
            <a:r>
              <a:rPr lang="en-IN" dirty="0"/>
              <a:t>Most sales generating </a:t>
            </a:r>
            <a:r>
              <a:rPr lang="en-IN" u="sng" dirty="0"/>
              <a:t>region</a:t>
            </a:r>
            <a:r>
              <a:rPr lang="en-IN" dirty="0"/>
              <a:t> = </a:t>
            </a:r>
            <a:r>
              <a:rPr lang="en-IN" dirty="0">
                <a:solidFill>
                  <a:srgbClr val="00B050"/>
                </a:solidFill>
              </a:rPr>
              <a:t>West</a:t>
            </a:r>
            <a:r>
              <a:rPr lang="en-IN" dirty="0"/>
              <a:t>     </a:t>
            </a:r>
          </a:p>
          <a:p>
            <a:r>
              <a:rPr lang="en-IN" dirty="0"/>
              <a:t>Most sales generating </a:t>
            </a:r>
            <a:r>
              <a:rPr lang="en-IN" u="sng" dirty="0"/>
              <a:t>city</a:t>
            </a:r>
            <a:r>
              <a:rPr lang="en-IN" dirty="0"/>
              <a:t> = </a:t>
            </a:r>
            <a:r>
              <a:rPr lang="en-IN" dirty="0">
                <a:solidFill>
                  <a:srgbClr val="00B050"/>
                </a:solidFill>
              </a:rPr>
              <a:t>Jacksonville</a:t>
            </a:r>
            <a:r>
              <a:rPr lang="en-IN" dirty="0"/>
              <a:t>             </a:t>
            </a:r>
          </a:p>
          <a:p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AEA239C-22A5-9E93-9367-8D512717B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6A8A4A1-6E0B-1852-4162-56BF73741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949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569A5A-CDAB-657A-89AD-273207B0A925}"/>
              </a:ext>
            </a:extLst>
          </p:cNvPr>
          <p:cNvSpPr/>
          <p:nvPr/>
        </p:nvSpPr>
        <p:spPr>
          <a:xfrm>
            <a:off x="4856480" y="140583"/>
            <a:ext cx="7112000" cy="298869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glow rad="127000">
              <a:schemeClr val="accent1">
                <a:alpha val="6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E690EC-6BE2-25B2-C071-8626EDAB527D}"/>
              </a:ext>
            </a:extLst>
          </p:cNvPr>
          <p:cNvSpPr/>
          <p:nvPr/>
        </p:nvSpPr>
        <p:spPr>
          <a:xfrm>
            <a:off x="4856482" y="3335903"/>
            <a:ext cx="7112000" cy="328841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effectLst>
            <a:glow rad="127000">
              <a:schemeClr val="accent1">
                <a:alpha val="6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5640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A3804-8B93-B83E-74A1-83046F705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394900"/>
            <a:ext cx="2626360" cy="1325563"/>
          </a:xfrm>
        </p:spPr>
        <p:txBody>
          <a:bodyPr/>
          <a:lstStyle/>
          <a:p>
            <a:r>
              <a:rPr lang="en-IN" dirty="0"/>
              <a:t>Top States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E14AA-121C-02B8-5E9E-D7FF2E04A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35120"/>
            <a:ext cx="5887720" cy="2041842"/>
          </a:xfrm>
        </p:spPr>
        <p:txBody>
          <a:bodyPr/>
          <a:lstStyle/>
          <a:p>
            <a:r>
              <a:rPr lang="en-US" dirty="0"/>
              <a:t>State of Sales: Top Performing States</a:t>
            </a:r>
            <a:endParaRPr lang="en-IN" dirty="0"/>
          </a:p>
          <a:p>
            <a:r>
              <a:rPr lang="en-IN" dirty="0"/>
              <a:t>Rank 1 = Florida                       </a:t>
            </a:r>
          </a:p>
          <a:p>
            <a:r>
              <a:rPr lang="en-IN" dirty="0"/>
              <a:t>Rank 2 = Indiana                   </a:t>
            </a:r>
          </a:p>
          <a:p>
            <a:r>
              <a:rPr lang="en-IN" dirty="0"/>
              <a:t>Rank 3 = </a:t>
            </a:r>
            <a:r>
              <a:rPr lang="en-US" dirty="0"/>
              <a:t>Washington</a:t>
            </a:r>
            <a:r>
              <a:rPr lang="en-IN" dirty="0"/>
              <a:t>                  </a:t>
            </a:r>
          </a:p>
          <a:p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AEA239C-22A5-9E93-9367-8D512717B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6A8A4A1-6E0B-1852-4162-56BF73741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949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569A5A-CDAB-657A-89AD-273207B0A925}"/>
              </a:ext>
            </a:extLst>
          </p:cNvPr>
          <p:cNvSpPr/>
          <p:nvPr/>
        </p:nvSpPr>
        <p:spPr>
          <a:xfrm>
            <a:off x="4856480" y="440303"/>
            <a:ext cx="7112000" cy="34544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glow rad="127000">
              <a:schemeClr val="accent1">
                <a:alpha val="6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9681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A3804-8B93-B83E-74A1-83046F705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19" y="394900"/>
            <a:ext cx="3886071" cy="1748860"/>
          </a:xfrm>
        </p:spPr>
        <p:txBody>
          <a:bodyPr>
            <a:normAutofit/>
          </a:bodyPr>
          <a:lstStyle/>
          <a:p>
            <a:r>
              <a:rPr lang="en-IN" dirty="0"/>
              <a:t>Top Subcategory wise Sales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E14AA-121C-02B8-5E9E-D7FF2E04A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35120"/>
            <a:ext cx="5755640" cy="153416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Drilling Deeper: Sales Performance by Subcategory :-</a:t>
            </a:r>
            <a:endParaRPr lang="en-IN" dirty="0"/>
          </a:p>
          <a:p>
            <a:r>
              <a:rPr lang="en-IN" dirty="0"/>
              <a:t>Rank 1 = </a:t>
            </a:r>
            <a:r>
              <a:rPr lang="en-US" dirty="0"/>
              <a:t>Phone</a:t>
            </a:r>
            <a:r>
              <a:rPr lang="en-IN" dirty="0"/>
              <a:t>s                      </a:t>
            </a:r>
          </a:p>
          <a:p>
            <a:r>
              <a:rPr lang="en-IN" dirty="0"/>
              <a:t>Rank 2 = </a:t>
            </a:r>
            <a:r>
              <a:rPr lang="en-US" dirty="0"/>
              <a:t>Chairs</a:t>
            </a:r>
            <a:r>
              <a:rPr lang="en-IN" dirty="0"/>
              <a:t>                                    </a:t>
            </a:r>
          </a:p>
          <a:p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AEA239C-22A5-9E93-9367-8D512717B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6A8A4A1-6E0B-1852-4162-56BF73741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949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569A5A-CDAB-657A-89AD-273207B0A925}"/>
              </a:ext>
            </a:extLst>
          </p:cNvPr>
          <p:cNvSpPr/>
          <p:nvPr/>
        </p:nvSpPr>
        <p:spPr>
          <a:xfrm>
            <a:off x="4856480" y="440303"/>
            <a:ext cx="7112000" cy="34544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glow rad="127000">
              <a:schemeClr val="accent1">
                <a:alpha val="6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6987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A3804-8B93-B83E-74A1-83046F705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19" y="394900"/>
            <a:ext cx="3886071" cy="1748860"/>
          </a:xfrm>
        </p:spPr>
        <p:txBody>
          <a:bodyPr>
            <a:normAutofit/>
          </a:bodyPr>
          <a:lstStyle/>
          <a:p>
            <a:r>
              <a:rPr lang="en-IN" dirty="0"/>
              <a:t>Top Category wise Sales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E14AA-121C-02B8-5E9E-D7FF2E04A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35120"/>
            <a:ext cx="5745480" cy="2021840"/>
          </a:xfrm>
        </p:spPr>
        <p:txBody>
          <a:bodyPr>
            <a:normAutofit/>
          </a:bodyPr>
          <a:lstStyle/>
          <a:p>
            <a:r>
              <a:rPr lang="en-US" dirty="0"/>
              <a:t>Sales Performance by Category :-</a:t>
            </a:r>
            <a:endParaRPr lang="en-IN" dirty="0"/>
          </a:p>
          <a:p>
            <a:r>
              <a:rPr lang="en-IN" dirty="0"/>
              <a:t>Rank 1 = </a:t>
            </a:r>
            <a:r>
              <a:rPr lang="en-US" dirty="0"/>
              <a:t>Technology</a:t>
            </a:r>
            <a:r>
              <a:rPr lang="en-IN" dirty="0"/>
              <a:t>                      </a:t>
            </a:r>
          </a:p>
          <a:p>
            <a:r>
              <a:rPr lang="en-IN" dirty="0"/>
              <a:t>Rank 2 = </a:t>
            </a:r>
            <a:r>
              <a:rPr lang="en-US" dirty="0"/>
              <a:t>Furniture</a:t>
            </a:r>
            <a:r>
              <a:rPr lang="en-IN" dirty="0"/>
              <a:t> </a:t>
            </a:r>
          </a:p>
          <a:p>
            <a:r>
              <a:rPr lang="en-IN" dirty="0"/>
              <a:t>Rank 2 = </a:t>
            </a:r>
            <a:r>
              <a:rPr lang="en-US" dirty="0"/>
              <a:t>Office Supplies</a:t>
            </a:r>
            <a:r>
              <a:rPr lang="en-IN" dirty="0"/>
              <a:t>                                   </a:t>
            </a:r>
          </a:p>
          <a:p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AEA239C-22A5-9E93-9367-8D512717B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6A8A4A1-6E0B-1852-4162-56BF73741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949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569A5A-CDAB-657A-89AD-273207B0A925}"/>
              </a:ext>
            </a:extLst>
          </p:cNvPr>
          <p:cNvSpPr/>
          <p:nvPr/>
        </p:nvSpPr>
        <p:spPr>
          <a:xfrm>
            <a:off x="4856480" y="440303"/>
            <a:ext cx="7112000" cy="34544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glow rad="127000">
              <a:schemeClr val="accent1">
                <a:alpha val="6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7107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A3804-8B93-B83E-74A1-83046F705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19" y="394900"/>
            <a:ext cx="3886071" cy="1748860"/>
          </a:xfrm>
        </p:spPr>
        <p:txBody>
          <a:bodyPr>
            <a:normAutofit/>
          </a:bodyPr>
          <a:lstStyle/>
          <a:p>
            <a:r>
              <a:rPr lang="en-US" dirty="0"/>
              <a:t>Distribution of Categories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E14AA-121C-02B8-5E9E-D7FF2E04A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35120"/>
            <a:ext cx="5755640" cy="1981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Category Distribution :-</a:t>
            </a:r>
            <a:endParaRPr lang="en-IN" dirty="0"/>
          </a:p>
          <a:p>
            <a:r>
              <a:rPr lang="en-IN" dirty="0"/>
              <a:t>Rank 1 = </a:t>
            </a:r>
            <a:r>
              <a:rPr lang="en-US" dirty="0"/>
              <a:t>Office</a:t>
            </a:r>
            <a:r>
              <a:rPr lang="en-IN" dirty="0"/>
              <a:t> </a:t>
            </a:r>
            <a:r>
              <a:rPr lang="en-US" dirty="0"/>
              <a:t>Supplies</a:t>
            </a:r>
            <a:r>
              <a:rPr lang="en-IN" dirty="0"/>
              <a:t>                    </a:t>
            </a:r>
          </a:p>
          <a:p>
            <a:r>
              <a:rPr lang="en-IN" dirty="0"/>
              <a:t>Rank 2 =  </a:t>
            </a:r>
            <a:r>
              <a:rPr lang="en-US" dirty="0"/>
              <a:t>Furniture</a:t>
            </a:r>
            <a:endParaRPr lang="en-IN" dirty="0"/>
          </a:p>
          <a:p>
            <a:r>
              <a:rPr lang="en-IN" dirty="0"/>
              <a:t>Rank 2 =</a:t>
            </a:r>
            <a:r>
              <a:rPr lang="en-US" dirty="0"/>
              <a:t>Technology </a:t>
            </a:r>
            <a:endParaRPr lang="en-IN" dirty="0"/>
          </a:p>
          <a:p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AEA239C-22A5-9E93-9367-8D512717B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6A8A4A1-6E0B-1852-4162-56BF73741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949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569A5A-CDAB-657A-89AD-273207B0A925}"/>
              </a:ext>
            </a:extLst>
          </p:cNvPr>
          <p:cNvSpPr/>
          <p:nvPr/>
        </p:nvSpPr>
        <p:spPr>
          <a:xfrm>
            <a:off x="4856480" y="440303"/>
            <a:ext cx="7112000" cy="34544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glow rad="127000">
              <a:schemeClr val="accent1">
                <a:alpha val="6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1035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A3804-8B93-B83E-74A1-83046F705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394900"/>
            <a:ext cx="2987468" cy="1748860"/>
          </a:xfrm>
        </p:spPr>
        <p:txBody>
          <a:bodyPr>
            <a:normAutofit/>
          </a:bodyPr>
          <a:lstStyle/>
          <a:p>
            <a:r>
              <a:rPr lang="en-US" dirty="0"/>
              <a:t>Efficiency of Ship Modes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E14AA-121C-02B8-5E9E-D7FF2E04A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4135119"/>
            <a:ext cx="5837903" cy="216735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Delay Timing :-</a:t>
            </a:r>
            <a:endParaRPr lang="en-IN" dirty="0"/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Same day          (Max) =  1       (Min) = 0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First class          (Max) =  4       (Min) = 1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Standard class  (Max) =  5       (Min) = 1 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Second class    </a:t>
            </a:r>
            <a:r>
              <a:rPr lang="en-IN" dirty="0"/>
              <a:t> (Max) =  7       (Min) = 3</a:t>
            </a:r>
          </a:p>
          <a:p>
            <a:pPr marL="514350" indent="-514350">
              <a:buFont typeface="+mj-lt"/>
              <a:buAutoNum type="arabicPeriod"/>
            </a:pPr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AEA239C-22A5-9E93-9367-8D512717B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6A8A4A1-6E0B-1852-4162-56BF73741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949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3569A5A-CDAB-657A-89AD-273207B0A925}"/>
              </a:ext>
            </a:extLst>
          </p:cNvPr>
          <p:cNvSpPr/>
          <p:nvPr/>
        </p:nvSpPr>
        <p:spPr>
          <a:xfrm>
            <a:off x="4856480" y="440303"/>
            <a:ext cx="7112000" cy="34544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effectLst>
            <a:glow rad="127000">
              <a:schemeClr val="accent1">
                <a:alpha val="6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1897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</TotalTime>
  <Words>362</Words>
  <Application>Microsoft Office PowerPoint</Application>
  <PresentationFormat>Widescreen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Arial Black</vt:lpstr>
      <vt:lpstr>Bahnschrift SemiBold SemiConden</vt:lpstr>
      <vt:lpstr>Calibri</vt:lpstr>
      <vt:lpstr>Calibri Light</vt:lpstr>
      <vt:lpstr>Inter</vt:lpstr>
      <vt:lpstr>system-ui</vt:lpstr>
      <vt:lpstr>Office Theme</vt:lpstr>
      <vt:lpstr>PowerPoint Presentation</vt:lpstr>
      <vt:lpstr>Analyzing sales data for insights</vt:lpstr>
      <vt:lpstr>Top Customers</vt:lpstr>
      <vt:lpstr>Top Cities &amp; Regions</vt:lpstr>
      <vt:lpstr>Top States</vt:lpstr>
      <vt:lpstr>Top Subcategory wise Sales</vt:lpstr>
      <vt:lpstr>Top Category wise Sales</vt:lpstr>
      <vt:lpstr>Distribution of Categories </vt:lpstr>
      <vt:lpstr>Efficiency of Ship Modes </vt:lpstr>
      <vt:lpstr>Conclusion:-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Amit Ghosh</dc:creator>
  <cp:lastModifiedBy>Amit Ghosh</cp:lastModifiedBy>
  <cp:revision>4</cp:revision>
  <dcterms:created xsi:type="dcterms:W3CDTF">2024-05-21T08:01:04Z</dcterms:created>
  <dcterms:modified xsi:type="dcterms:W3CDTF">2024-08-20T08:33:12Z</dcterms:modified>
</cp:coreProperties>
</file>

<file path=docProps/thumbnail.jpeg>
</file>